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7" r:id="rId8"/>
    <p:sldId id="264" r:id="rId9"/>
    <p:sldId id="268" r:id="rId10"/>
    <p:sldId id="269" r:id="rId11"/>
    <p:sldId id="262" r:id="rId12"/>
    <p:sldId id="266" r:id="rId13"/>
    <p:sldId id="25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B77F6-0C60-064B-9E41-1A963D667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B1BA1C-4802-9540-A82B-15927E95A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BB055-A723-6D40-B882-3C9F362C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653-A8E2-6F4E-92C7-3F6226D7F052}" type="datetimeFigureOut">
              <a:rPr lang="de-DE" smtClean="0"/>
              <a:t>29.04.21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8DBD71-AD91-854B-9275-C8C74B47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69A4C3-6741-6D43-9890-C69EAB73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FA5-D789-CB4A-AE53-5A9FCE401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04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D71DB-C8CA-7F48-9176-B3652987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1A8E0E-35B8-FA49-AA30-5C0604867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48C75B-9100-B844-B042-FAAC3F71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653-A8E2-6F4E-92C7-3F6226D7F052}" type="datetimeFigureOut">
              <a:rPr lang="de-DE" smtClean="0"/>
              <a:t>29.04.21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6F9EFB-3AF1-084A-A1BB-31C13F58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2E6967-1FD2-8D41-A0B0-97F9C9D9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FA5-D789-CB4A-AE53-5A9FCE401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27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571ED37-E49E-6B46-9DDA-56DD98AD2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624E6E-2389-6B4B-B0BC-3E8B7A6A4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16B47F-506A-EF45-9BD9-7149A38C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653-A8E2-6F4E-92C7-3F6226D7F052}" type="datetimeFigureOut">
              <a:rPr lang="de-DE" smtClean="0"/>
              <a:t>29.04.21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1F16CD-3EAD-5B4B-8942-1DB9E5AB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9240D0-BC85-F448-95D0-81D4D71A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FA5-D789-CB4A-AE53-5A9FCE401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5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78612-3DD8-9041-A146-81CA54ED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19EFEF-BE74-6644-98D0-56D0F07F5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924D7E-3D9E-6F40-B3A3-DEDC8AD5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653-A8E2-6F4E-92C7-3F6226D7F052}" type="datetimeFigureOut">
              <a:rPr lang="de-DE" smtClean="0"/>
              <a:t>29.04.21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767610-B754-E246-BD29-A1029C45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8B1912-1EDC-0442-A2F9-821D40D5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FA5-D789-CB4A-AE53-5A9FCE401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04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38828-2E29-134D-8091-C4173A2D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3F1CD-4E9B-AC4B-8216-1CB7BFD69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F259FE-83F0-334E-A3C4-387EE120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653-A8E2-6F4E-92C7-3F6226D7F052}" type="datetimeFigureOut">
              <a:rPr lang="de-DE" smtClean="0"/>
              <a:t>29.04.21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98916-AA99-AF4C-938F-C4AE9C16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DA2467-9730-CB48-907B-3F5A8F5C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FA5-D789-CB4A-AE53-5A9FCE401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76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3E161-F3FC-E844-B7AD-35CEC390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3A81A6-2237-6A45-BFC4-7B677F04F4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93BF0B-F429-3A45-AE72-3787235DF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ACB21F-F06C-754D-879D-62732EC6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653-A8E2-6F4E-92C7-3F6226D7F052}" type="datetimeFigureOut">
              <a:rPr lang="de-DE" smtClean="0"/>
              <a:t>29.04.21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7C7138-62E1-8F47-BDD6-EFF8A518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DFE85E3-9D2B-C946-8E8D-88739EBE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FA5-D789-CB4A-AE53-5A9FCE401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60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0369E-B9D8-4F49-8050-D8B98DAF6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A6692B-5902-074D-9E2E-F716B873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5F5ECB-4FD3-FC44-82C0-78BBC025D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5034D6-2195-2840-A1AC-E18BBB3DC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B11A7C-B789-5340-B175-B16CA8951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BB094BE-FBB2-7847-9BBA-B836CDCE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653-A8E2-6F4E-92C7-3F6226D7F052}" type="datetimeFigureOut">
              <a:rPr lang="de-DE" smtClean="0"/>
              <a:t>29.04.21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D32A5E-3830-0C4F-AD7D-2A960D42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7E3314D-77CD-D14F-8958-BD283320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FA5-D789-CB4A-AE53-5A9FCE401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6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5EECD-37FC-B74C-9235-D9C91682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15780A-BE0F-9B47-8781-F0B6363B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653-A8E2-6F4E-92C7-3F6226D7F052}" type="datetimeFigureOut">
              <a:rPr lang="de-DE" smtClean="0"/>
              <a:t>29.04.21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904F65-D6AA-8B4B-99CB-A15CB9C5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EB28B2-F728-D947-8BC4-822420C0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FA5-D789-CB4A-AE53-5A9FCE401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73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29DE68-F942-6B42-A5A0-07C4D722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653-A8E2-6F4E-92C7-3F6226D7F052}" type="datetimeFigureOut">
              <a:rPr lang="de-DE" smtClean="0"/>
              <a:t>29.04.21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50FCB9-2E71-0D4E-AB6C-120E3F50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0EF777-CC36-A34E-A4B4-142E1D15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FA5-D789-CB4A-AE53-5A9FCE401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98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6C144-3697-D346-8C8A-2376BE8CF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C062DC-0396-BA4E-99CF-8787DCDBD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65C7A2-1FF6-8A47-9A59-AB75A822F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DED1AF-B770-3643-AD26-D7D146BB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653-A8E2-6F4E-92C7-3F6226D7F052}" type="datetimeFigureOut">
              <a:rPr lang="de-DE" smtClean="0"/>
              <a:t>29.04.21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CCAEE8-86A0-3946-BD31-A89B7F7D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E6BF3A-BE88-9A47-A947-E360F457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FA5-D789-CB4A-AE53-5A9FCE401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5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6F6C1-DBD8-F346-8906-D2AAC75BD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D9B240-5461-5949-BBAA-78CE33E1F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848BC-B2C2-074C-85AC-7380E9C9F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45E338-62C5-324E-9F7F-ED14211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3653-A8E2-6F4E-92C7-3F6226D7F052}" type="datetimeFigureOut">
              <a:rPr lang="de-DE" smtClean="0"/>
              <a:t>29.04.21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605F7B-BECB-D04A-B417-72E8E00B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8A01D4-6C50-074D-817E-80BAF08E9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2CFA5-D789-CB4A-AE53-5A9FCE401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25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6B69F0-274C-B44D-B641-A6DBA574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1C5D74-0BDE-194D-A52C-2C0B14E9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DB86A6-6608-C846-8BC2-9189FA40A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3653-A8E2-6F4E-92C7-3F6226D7F052}" type="datetimeFigureOut">
              <a:rPr lang="de-DE" smtClean="0"/>
              <a:t>29.04.21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EE36A1-CB45-A147-BDF6-C07412AD7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7B382C-53D2-8840-A70C-A910C955E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CFA5-D789-CB4A-AE53-5A9FCE401A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00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lfg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ymDAzaTOTEAxxhvVuk8giIc2I6_sEJdm/view?usp=drive_we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4C7BE9-3542-4B4D-97A1-49FFD7B19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2785533"/>
          </a:xfrm>
        </p:spPr>
        <p:txBody>
          <a:bodyPr>
            <a:normAutofit/>
          </a:bodyPr>
          <a:lstStyle/>
          <a:p>
            <a:pPr algn="l"/>
            <a:r>
              <a:rPr lang="de-DE" sz="4400" dirty="0"/>
              <a:t>Auf den Spuren von Wolfgang Borchert 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254D03B-BE0F-E04E-8F27-E283343FA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420" y="3296973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de-DE" dirty="0"/>
              <a:t>Soraya, Emile, Paul, Luis, </a:t>
            </a:r>
            <a:r>
              <a:rPr lang="de-DE" dirty="0" err="1"/>
              <a:t>Poldi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245A752-B0E8-8D40-908D-AFC33E303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976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A2520D-F80C-DD48-8715-C2CD2DC35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de-DE" sz="4600" b="0" i="1" u="none" strike="noStrike">
                <a:effectLst/>
                <a:latin typeface="Roboto" panose="02000000000000000000" pitchFamily="2" charset="0"/>
              </a:rPr>
              <a:t>Wir sind die Generation ohne Bindung und Tiefe. Unsere Tiefe ist der Abgrund." (Wolfgang Borchert, Schriftsteller)</a:t>
            </a:r>
            <a:endParaRPr lang="de-DE" sz="4600"/>
          </a:p>
        </p:txBody>
      </p:sp>
    </p:spTree>
    <p:extLst>
      <p:ext uri="{BB962C8B-B14F-4D97-AF65-F5344CB8AC3E}">
        <p14:creationId xmlns:p14="http://schemas.microsoft.com/office/powerpoint/2010/main" val="2304371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BEA5D2-94A6-684B-8A2F-E596ACF5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Bezug zur heutigen Zeit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9ECF50-3B65-064B-B1B5-F26347F00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5269301" cy="4163337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000" dirty="0" err="1"/>
              <a:t>Kriege</a:t>
            </a:r>
            <a:r>
              <a:rPr lang="de-DE" sz="2000"/>
              <a:t> existieren</a:t>
            </a:r>
            <a:r>
              <a:rPr lang="en-US" sz="2000" dirty="0"/>
              <a:t> </a:t>
            </a:r>
            <a:r>
              <a:rPr lang="en-US" sz="2000" dirty="0" err="1"/>
              <a:t>immer</a:t>
            </a:r>
            <a:r>
              <a:rPr lang="en-US" sz="2000" dirty="0"/>
              <a:t> </a:t>
            </a:r>
            <a:r>
              <a:rPr lang="en-US" sz="2000" dirty="0" err="1"/>
              <a:t>noch</a:t>
            </a:r>
            <a:r>
              <a:rPr lang="en-US" sz="2000" dirty="0"/>
              <a:t> </a:t>
            </a:r>
          </a:p>
          <a:p>
            <a:r>
              <a:rPr lang="en-US" sz="2000" dirty="0"/>
              <a:t>Das </a:t>
            </a:r>
            <a:r>
              <a:rPr lang="en-US" sz="2000" dirty="0" err="1"/>
              <a:t>unscheinbare</a:t>
            </a:r>
            <a:r>
              <a:rPr lang="en-US" sz="2000" dirty="0"/>
              <a:t> </a:t>
            </a:r>
            <a:r>
              <a:rPr lang="en-US" sz="2000" dirty="0" err="1"/>
              <a:t>intakte</a:t>
            </a:r>
            <a:r>
              <a:rPr lang="en-US" sz="2000" dirty="0"/>
              <a:t> </a:t>
            </a:r>
            <a:r>
              <a:rPr lang="en-US" sz="2000" dirty="0" err="1"/>
              <a:t>Innere</a:t>
            </a:r>
            <a:r>
              <a:rPr lang="en-US" sz="2000" dirty="0"/>
              <a:t> des </a:t>
            </a:r>
            <a:r>
              <a:rPr lang="en-US" sz="2000" dirty="0" err="1"/>
              <a:t>Menschen</a:t>
            </a:r>
            <a:r>
              <a:rPr lang="en-US" sz="2000" dirty="0"/>
              <a:t> </a:t>
            </a:r>
            <a:r>
              <a:rPr lang="en-US" sz="2000" dirty="0" err="1"/>
              <a:t>ist</a:t>
            </a:r>
            <a:r>
              <a:rPr lang="en-US" sz="2000" dirty="0"/>
              <a:t> </a:t>
            </a:r>
            <a:r>
              <a:rPr lang="en-US" sz="2000" dirty="0" err="1"/>
              <a:t>durch</a:t>
            </a:r>
            <a:r>
              <a:rPr lang="en-US" sz="2000" dirty="0"/>
              <a:t> </a:t>
            </a:r>
            <a:r>
              <a:rPr lang="en-US" sz="2000" dirty="0" err="1"/>
              <a:t>psychische</a:t>
            </a:r>
            <a:r>
              <a:rPr lang="en-US" sz="2000" dirty="0"/>
              <a:t> </a:t>
            </a:r>
            <a:r>
              <a:rPr lang="en-US" sz="2000" dirty="0" err="1"/>
              <a:t>Störungen</a:t>
            </a:r>
            <a:r>
              <a:rPr lang="en-US" sz="2000" dirty="0"/>
              <a:t> </a:t>
            </a:r>
            <a:r>
              <a:rPr lang="en-US" sz="2000" dirty="0" err="1"/>
              <a:t>auch</a:t>
            </a:r>
            <a:r>
              <a:rPr lang="en-US" sz="2000" dirty="0"/>
              <a:t> in </a:t>
            </a:r>
            <a:r>
              <a:rPr lang="en-US" sz="2000" dirty="0" err="1"/>
              <a:t>der</a:t>
            </a:r>
            <a:r>
              <a:rPr lang="en-US" sz="2000" dirty="0"/>
              <a:t> </a:t>
            </a:r>
            <a:r>
              <a:rPr lang="en-US" sz="2000" dirty="0" err="1"/>
              <a:t>heutigen</a:t>
            </a:r>
            <a:r>
              <a:rPr lang="en-US" sz="2000" dirty="0"/>
              <a:t> Gesellschaft </a:t>
            </a:r>
            <a:r>
              <a:rPr lang="en-US" sz="2000" dirty="0" err="1"/>
              <a:t>verankert</a:t>
            </a:r>
            <a:endParaRPr lang="de-DE" sz="2000" dirty="0"/>
          </a:p>
          <a:p>
            <a:r>
              <a:rPr lang="de-DE" sz="2000" dirty="0"/>
              <a:t>Die Wertschätzung des Vergangenen geschieht nur wenn es </a:t>
            </a:r>
            <a:r>
              <a:rPr lang="en-US" sz="2000" dirty="0"/>
              <a:t> </a:t>
            </a:r>
            <a:r>
              <a:rPr lang="de-DE" sz="2000" dirty="0"/>
              <a:t>„passé“  ist </a:t>
            </a:r>
          </a:p>
          <a:p>
            <a:r>
              <a:rPr lang="de-DE" sz="2000" dirty="0"/>
              <a:t>In Bezug auf die Corona- Pandemie lernen die Menschen nun banale Alltagssituationen zu schätzen, welche davor als selbstverständlich galten</a:t>
            </a:r>
          </a:p>
          <a:p>
            <a:r>
              <a:rPr lang="de-DE" sz="2000" dirty="0" err="1"/>
              <a:t>Indentifikation</a:t>
            </a:r>
            <a:r>
              <a:rPr lang="de-DE" sz="2000" dirty="0"/>
              <a:t> des </a:t>
            </a:r>
            <a:r>
              <a:rPr lang="de-DE" sz="2000" dirty="0" err="1"/>
              <a:t>Individdums</a:t>
            </a:r>
            <a:r>
              <a:rPr lang="de-DE" sz="2000" dirty="0"/>
              <a:t> mit dem im Text wiedergegebenen Situationen</a:t>
            </a:r>
          </a:p>
          <a:p>
            <a:r>
              <a:rPr lang="de-DE" sz="2000" dirty="0"/>
              <a:t>Entfernung der Individuen voneinander, unteranderem durch soziale Medien und auch die Pandemie </a:t>
            </a:r>
          </a:p>
          <a:p>
            <a:r>
              <a:rPr lang="de-DE" sz="2000" dirty="0"/>
              <a:t>In der auf Erfolg fokussierten Gesellschaft geht das Wahrnehmen der Gefühle und Emotionen seiner Selbst und Mitmenschen verloren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68DED38C-E83C-7342-8668-B1E7F514B3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3" r="5117"/>
          <a:stretch/>
        </p:blipFill>
        <p:spPr>
          <a:xfrm>
            <a:off x="6573962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39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24482-06AC-7246-89BA-56D2DBE8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Beispielhafte Zitate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B0353259-AE12-8241-86A3-260B623C7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63" y="1825625"/>
            <a:ext cx="4875274" cy="4351338"/>
          </a:xfrm>
        </p:spPr>
      </p:pic>
    </p:spTree>
    <p:extLst>
      <p:ext uri="{BB962C8B-B14F-4D97-AF65-F5344CB8AC3E}">
        <p14:creationId xmlns:p14="http://schemas.microsoft.com/office/powerpoint/2010/main" val="77592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020CF-2A6A-6342-8A51-C0F12A26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AC56B8-C54B-2847-BF50-E1F3725EF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err="1">
                <a:hlinkClick r:id="rId2"/>
              </a:rPr>
              <a:t>www.wolfghttps</a:t>
            </a:r>
            <a:r>
              <a:rPr lang="de-DE" dirty="0">
                <a:hlinkClick r:id="rId2"/>
              </a:rPr>
              <a:t>://</a:t>
            </a:r>
            <a:r>
              <a:rPr lang="de-DE" dirty="0" err="1">
                <a:hlinkClick r:id="rId2"/>
              </a:rPr>
              <a:t>www.hdg.de</a:t>
            </a:r>
            <a:r>
              <a:rPr lang="de-DE" dirty="0">
                <a:hlinkClick r:id="rId2"/>
              </a:rPr>
              <a:t>/</a:t>
            </a:r>
            <a:r>
              <a:rPr lang="de-DE" dirty="0" err="1">
                <a:hlinkClick r:id="rId2"/>
              </a:rPr>
              <a:t>lemo</a:t>
            </a:r>
            <a:r>
              <a:rPr lang="de-DE" dirty="0">
                <a:hlinkClick r:id="rId2"/>
              </a:rPr>
              <a:t>/</a:t>
            </a:r>
            <a:r>
              <a:rPr lang="de-DE" dirty="0" err="1">
                <a:hlinkClick r:id="rId2"/>
              </a:rPr>
              <a:t>biografie</a:t>
            </a:r>
            <a:r>
              <a:rPr lang="de-DE" dirty="0">
                <a:hlinkClick r:id="rId2"/>
              </a:rPr>
              <a:t>/</a:t>
            </a:r>
            <a:r>
              <a:rPr lang="de-DE" dirty="0" err="1">
                <a:hlinkClick r:id="rId2"/>
              </a:rPr>
              <a:t>wolfgang-borchert.htmla</a:t>
            </a:r>
            <a:endParaRPr lang="de-DE" dirty="0"/>
          </a:p>
          <a:p>
            <a:r>
              <a:rPr lang="de-DE" dirty="0" err="1"/>
              <a:t>ngborchert.dehttps</a:t>
            </a:r>
            <a:r>
              <a:rPr lang="de-DE" dirty="0"/>
              <a:t>://</a:t>
            </a:r>
            <a:r>
              <a:rPr lang="de-DE" dirty="0" err="1"/>
              <a:t>abi.unicum.de</a:t>
            </a:r>
            <a:r>
              <a:rPr lang="de-DE" dirty="0"/>
              <a:t>/</a:t>
            </a:r>
            <a:r>
              <a:rPr lang="de-DE" dirty="0" err="1"/>
              <a:t>abitur</a:t>
            </a:r>
            <a:r>
              <a:rPr lang="de-DE" dirty="0"/>
              <a:t>/</a:t>
            </a:r>
            <a:r>
              <a:rPr lang="de-DE" dirty="0" err="1"/>
              <a:t>abitur-lernen</a:t>
            </a:r>
            <a:r>
              <a:rPr lang="de-DE" dirty="0"/>
              <a:t>/</a:t>
            </a:r>
            <a:r>
              <a:rPr lang="de-DE" dirty="0" err="1"/>
              <a:t>truemmerliteratur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1236DB-9892-8A46-91E8-E4EDAB7D7507}"/>
              </a:ext>
            </a:extLst>
          </p:cNvPr>
          <p:cNvSpPr txBox="1"/>
          <p:nvPr/>
        </p:nvSpPr>
        <p:spPr>
          <a:xfrm>
            <a:off x="838200" y="3429000"/>
            <a:ext cx="60998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www.wayfair.de</a:t>
            </a:r>
            <a:r>
              <a:rPr lang="de-DE" dirty="0"/>
              <a:t>/</a:t>
            </a:r>
            <a:r>
              <a:rPr lang="de-DE" dirty="0" err="1"/>
              <a:t>Roger-Lascelles-Clocks</a:t>
            </a:r>
            <a:r>
              <a:rPr lang="de-DE" dirty="0"/>
              <a:t>--</a:t>
            </a:r>
            <a:r>
              <a:rPr lang="de-DE" dirty="0" err="1"/>
              <a:t>Wanduhr-Antique-London</a:t>
            </a:r>
            <a:r>
              <a:rPr lang="de-DE" dirty="0"/>
              <a:t>-</a:t>
            </a:r>
            <a:r>
              <a:rPr lang="de-DE" dirty="0" err="1"/>
              <a:t>Clockmakers-36-cm</a:t>
            </a:r>
            <a:r>
              <a:rPr lang="de-DE" dirty="0"/>
              <a:t>-</a:t>
            </a:r>
            <a:r>
              <a:rPr lang="de-DE" dirty="0" err="1"/>
              <a:t>PUBLONDON-L1563-K</a:t>
            </a:r>
            <a:r>
              <a:rPr lang="de-DE" dirty="0"/>
              <a:t>~RLS1114.html?</a:t>
            </a:r>
            <a:r>
              <a:rPr lang="de-DE" dirty="0" err="1"/>
              <a:t>refid</a:t>
            </a:r>
            <a:r>
              <a:rPr lang="de-DE" dirty="0"/>
              <a:t>=GX486792096696-RLS1114&amp;device=c&amp;</a:t>
            </a:r>
            <a:r>
              <a:rPr lang="de-DE" dirty="0" err="1"/>
              <a:t>ptid</a:t>
            </a:r>
            <a:r>
              <a:rPr lang="de-DE" dirty="0"/>
              <a:t>=326116331021&amp;</a:t>
            </a:r>
            <a:r>
              <a:rPr lang="de-DE" dirty="0" err="1"/>
              <a:t>targetid</a:t>
            </a:r>
            <a:r>
              <a:rPr lang="de-DE" dirty="0"/>
              <a:t>=pla-326116331021&amp;network=g&amp;</a:t>
            </a:r>
            <a:r>
              <a:rPr lang="de-DE" dirty="0" err="1"/>
              <a:t>ireid</a:t>
            </a:r>
            <a:r>
              <a:rPr lang="de-DE" dirty="0"/>
              <a:t>=101582393&amp;device=c&amp;</a:t>
            </a:r>
            <a:r>
              <a:rPr lang="de-DE" dirty="0" err="1"/>
              <a:t>gclid</a:t>
            </a:r>
            <a:r>
              <a:rPr lang="de-DE" dirty="0"/>
              <a:t>=Cj0KCQjwsqmEBhDiARIsANV8H3Z3ZI5f3P6Qh2GCv2zTAD_Z4DLd7Z6PPLcVvyODqa1ai7XtrNY2o9QaAskpEALw_wcB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706F30E-A0D4-BE4F-856F-0F8388EE7F91}"/>
              </a:ext>
            </a:extLst>
          </p:cNvPr>
          <p:cNvSpPr txBox="1"/>
          <p:nvPr/>
        </p:nvSpPr>
        <p:spPr>
          <a:xfrm>
            <a:off x="838200" y="5460325"/>
            <a:ext cx="6099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beruhmte-zitate.de</a:t>
            </a:r>
            <a:r>
              <a:rPr lang="de-DE" dirty="0"/>
              <a:t>/</a:t>
            </a:r>
            <a:r>
              <a:rPr lang="de-DE" dirty="0" err="1"/>
              <a:t>zitate</a:t>
            </a:r>
            <a:r>
              <a:rPr lang="de-DE" dirty="0"/>
              <a:t>/772120-wolfgang-borchert-</a:t>
            </a:r>
            <a:r>
              <a:rPr lang="de-DE" dirty="0" err="1"/>
              <a:t>wir-begegnen-uns-auf</a:t>
            </a:r>
            <a:r>
              <a:rPr lang="de-DE" dirty="0"/>
              <a:t>-</a:t>
            </a:r>
            <a:r>
              <a:rPr lang="de-DE" dirty="0" err="1"/>
              <a:t>der-welt-und-sind</a:t>
            </a:r>
            <a:r>
              <a:rPr lang="de-DE" dirty="0"/>
              <a:t>-mensch-mit/</a:t>
            </a:r>
          </a:p>
        </p:txBody>
      </p:sp>
    </p:spTree>
    <p:extLst>
      <p:ext uri="{BB962C8B-B14F-4D97-AF65-F5344CB8AC3E}">
        <p14:creationId xmlns:p14="http://schemas.microsoft.com/office/powerpoint/2010/main" val="184157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4D22D3-FCAE-7A47-9BE1-EC05CB2B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5366040" cy="2344840"/>
          </a:xfrm>
        </p:spPr>
        <p:txBody>
          <a:bodyPr anchor="b">
            <a:normAutofit/>
          </a:bodyPr>
          <a:lstStyle/>
          <a:p>
            <a:r>
              <a:rPr lang="de-DE" sz="8000"/>
              <a:t>Gliederung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40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AFDBFA-3296-0944-8DF0-72291C18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3175552"/>
            <a:ext cx="5366041" cy="2809114"/>
          </a:xfrm>
        </p:spPr>
        <p:txBody>
          <a:bodyPr anchor="t">
            <a:normAutofit/>
          </a:bodyPr>
          <a:lstStyle/>
          <a:p>
            <a:r>
              <a:rPr lang="de-DE" sz="2000">
                <a:solidFill>
                  <a:schemeClr val="tx1">
                    <a:alpha val="80000"/>
                  </a:schemeClr>
                </a:solidFill>
              </a:rPr>
              <a:t>Wolfgang Borchert </a:t>
            </a:r>
          </a:p>
          <a:p>
            <a:r>
              <a:rPr lang="de-DE" sz="2000">
                <a:solidFill>
                  <a:schemeClr val="tx1">
                    <a:alpha val="80000"/>
                  </a:schemeClr>
                </a:solidFill>
              </a:rPr>
              <a:t>„Die Küchenuhr“</a:t>
            </a:r>
          </a:p>
          <a:p>
            <a:r>
              <a:rPr lang="de-DE" sz="2000">
                <a:solidFill>
                  <a:schemeClr val="tx1">
                    <a:alpha val="80000"/>
                  </a:schemeClr>
                </a:solidFill>
              </a:rPr>
              <a:t>Aktualitätsbezug </a:t>
            </a:r>
          </a:p>
          <a:p>
            <a:r>
              <a:rPr lang="de-DE" sz="2000">
                <a:solidFill>
                  <a:schemeClr val="tx1">
                    <a:alpha val="80000"/>
                  </a:schemeClr>
                </a:solidFill>
              </a:rPr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39195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B1C84-CA27-074F-948F-C03360DE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de-DE" dirty="0"/>
              <a:t>Wolfgang Borchert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315B22-E181-5F48-95B6-66A17FB9A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375376"/>
            <a:ext cx="6051468" cy="5338763"/>
          </a:xfrm>
        </p:spPr>
        <p:txBody>
          <a:bodyPr anchor="ctr">
            <a:normAutofit fontScale="92500" lnSpcReduction="10000"/>
          </a:bodyPr>
          <a:lstStyle/>
          <a:p>
            <a:r>
              <a:rPr lang="de-DE" sz="2000" dirty="0"/>
              <a:t>*20.05.1921, Hamburg </a:t>
            </a:r>
            <a:r>
              <a:rPr lang="de-DE" sz="2000" dirty="0" err="1"/>
              <a:t>Eppendorf</a:t>
            </a:r>
            <a:endParaRPr lang="de-DE" sz="2000" dirty="0"/>
          </a:p>
          <a:p>
            <a:r>
              <a:rPr lang="de-DE" sz="2000" dirty="0"/>
              <a:t>Einzelkind in einem kulturell aufgeschlossenen Elternhaus</a:t>
            </a:r>
          </a:p>
          <a:p>
            <a:r>
              <a:rPr lang="de-DE" sz="2000" dirty="0"/>
              <a:t>Hamlet- Aufführung im Thalia-Theater weckt den Wunsch zur Schauspielerei</a:t>
            </a:r>
          </a:p>
          <a:p>
            <a:r>
              <a:rPr lang="de-DE" sz="2000" dirty="0"/>
              <a:t>Er spielte ab 1941 an See Landesbühne in Lüneburg </a:t>
            </a:r>
          </a:p>
          <a:p>
            <a:r>
              <a:rPr lang="de-DE" sz="2000" dirty="0"/>
              <a:t>Wurde zum </a:t>
            </a:r>
            <a:r>
              <a:rPr lang="de-DE" sz="2000" dirty="0" err="1"/>
              <a:t>Kreigsdienst</a:t>
            </a:r>
            <a:r>
              <a:rPr lang="de-DE" sz="2000" dirty="0"/>
              <a:t> nach Smolensk an die Front einberufen </a:t>
            </a:r>
          </a:p>
          <a:p>
            <a:r>
              <a:rPr lang="de-DE" sz="2000" dirty="0"/>
              <a:t>Verwundung ermöglichte 1942 die Rückkehr nach Deutschland, Anklage aufgrund des Verdachts auf Selbstverstümmelung</a:t>
            </a:r>
          </a:p>
          <a:p>
            <a:r>
              <a:rPr lang="de-DE" sz="2000" dirty="0"/>
              <a:t>Anfang 1943 wird der nach einer „Bewährung an die Ostfront“ aus der Armee entlassen</a:t>
            </a:r>
          </a:p>
          <a:p>
            <a:r>
              <a:rPr lang="de-DE" sz="2000" dirty="0"/>
              <a:t>1945 Flucht aus französischer </a:t>
            </a:r>
            <a:r>
              <a:rPr lang="de-DE" sz="2000" dirty="0" err="1"/>
              <a:t>Kreigsgefangenschaft</a:t>
            </a:r>
            <a:endParaRPr lang="de-DE" sz="2000" dirty="0"/>
          </a:p>
          <a:p>
            <a:r>
              <a:rPr lang="de-DE" sz="2000" dirty="0"/>
              <a:t>1946 Borchert schreibt viele Kurzgeschichten </a:t>
            </a:r>
          </a:p>
          <a:p>
            <a:r>
              <a:rPr lang="de-DE" sz="2000" dirty="0"/>
              <a:t>20.11.1947 Borchert stirbt während eines Kuraufenthaltes in Basel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7275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F3FBDD-F419-3B4E-9F04-095207A87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" r="2072" b="-2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B66750C2-A753-0C4F-B513-BD6C61C6F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320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32" name="Rectangle 12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81107F6-8B87-2B4A-8382-04184FC0604C}"/>
              </a:ext>
            </a:extLst>
          </p:cNvPr>
          <p:cNvSpPr txBox="1"/>
          <p:nvPr/>
        </p:nvSpPr>
        <p:spPr>
          <a:xfrm>
            <a:off x="7235049" y="2630646"/>
            <a:ext cx="48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Geburtshaus von Wolfgang Borchert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D1026AB-1534-0D4B-8560-A7BAFF3EF553}"/>
              </a:ext>
            </a:extLst>
          </p:cNvPr>
          <p:cNvSpPr txBox="1"/>
          <p:nvPr/>
        </p:nvSpPr>
        <p:spPr>
          <a:xfrm>
            <a:off x="643467" y="4080063"/>
            <a:ext cx="439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Entfernung von </a:t>
            </a:r>
            <a:r>
              <a:rPr lang="de-DE" dirty="0" err="1"/>
              <a:t>Eppendorf</a:t>
            </a:r>
            <a:r>
              <a:rPr lang="de-DE" dirty="0"/>
              <a:t> und Smolensk</a:t>
            </a:r>
          </a:p>
        </p:txBody>
      </p:sp>
    </p:spTree>
    <p:extLst>
      <p:ext uri="{BB962C8B-B14F-4D97-AF65-F5344CB8AC3E}">
        <p14:creationId xmlns:p14="http://schemas.microsoft.com/office/powerpoint/2010/main" val="58636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7CD07-946F-A94E-AFAD-A3C656DC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„Die Küchenuhr“ (1947)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048B9B-0348-9349-BB39-5220141A6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https://drive.google.com/file/d/1ymDAzaTOTEAxxhvVuk8giIc2I6_sEJdm/</a:t>
            </a:r>
            <a:r>
              <a:rPr lang="de-DE" dirty="0" err="1">
                <a:hlinkClick r:id="rId2"/>
              </a:rPr>
              <a:t>view</a:t>
            </a:r>
            <a:r>
              <a:rPr lang="de-DE" dirty="0">
                <a:hlinkClick r:id="rId2"/>
              </a:rPr>
              <a:t>?</a:t>
            </a:r>
            <a:r>
              <a:rPr lang="de-DE" dirty="0" err="1">
                <a:hlinkClick r:id="rId2"/>
              </a:rPr>
              <a:t>usp</a:t>
            </a:r>
            <a:r>
              <a:rPr lang="de-DE" dirty="0">
                <a:hlinkClick r:id="rId2"/>
              </a:rPr>
              <a:t>=drive_web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900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92B506-D37D-CC42-A4D7-FF30F088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Die </a:t>
            </a:r>
            <a:r>
              <a:rPr lang="en-US" dirty="0" err="1"/>
              <a:t>Küchenuh</a:t>
            </a:r>
            <a:r>
              <a:rPr lang="de-DE" dirty="0"/>
              <a:t>r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C8ACE-76DD-EB49-9191-79F9D4A422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de-DE" sz="2000" dirty="0" err="1"/>
              <a:t>Erschienenam</a:t>
            </a:r>
            <a:r>
              <a:rPr lang="de-DE" sz="2000" dirty="0"/>
              <a:t> 27.08.1947 in der „Hamburger Allgemeinen Zeitung“</a:t>
            </a:r>
          </a:p>
          <a:p>
            <a:r>
              <a:rPr lang="en-US" sz="2000" dirty="0" err="1"/>
              <a:t>Einzuordnen</a:t>
            </a:r>
            <a:r>
              <a:rPr lang="en-US" sz="2000" dirty="0"/>
              <a:t> in die </a:t>
            </a:r>
            <a:r>
              <a:rPr lang="en-US" sz="2000" dirty="0" err="1"/>
              <a:t>sogenannte</a:t>
            </a:r>
            <a:r>
              <a:rPr lang="en-US" sz="2000" dirty="0"/>
              <a:t> </a:t>
            </a:r>
            <a:r>
              <a:rPr lang="en-US" sz="2000" dirty="0" err="1"/>
              <a:t>Trümmerliteratur</a:t>
            </a:r>
            <a:endParaRPr lang="en-US" sz="2000" dirty="0"/>
          </a:p>
          <a:p>
            <a:r>
              <a:rPr lang="en-US" sz="2000" dirty="0"/>
              <a:t>Die </a:t>
            </a:r>
            <a:r>
              <a:rPr lang="en-US" sz="2000" dirty="0" err="1"/>
              <a:t>Küchenuhr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Symbol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verlorenes</a:t>
            </a:r>
            <a:r>
              <a:rPr lang="en-US" sz="2000" dirty="0"/>
              <a:t> </a:t>
            </a:r>
            <a:r>
              <a:rPr lang="en-US" sz="2000" dirty="0" err="1"/>
              <a:t>Paradies</a:t>
            </a:r>
            <a:r>
              <a:rPr lang="en-US" sz="2000" dirty="0"/>
              <a:t> </a:t>
            </a:r>
          </a:p>
          <a:p>
            <a:r>
              <a:rPr lang="en-US" sz="2000" dirty="0"/>
              <a:t>Der </a:t>
            </a:r>
            <a:r>
              <a:rPr lang="en-US" sz="2000" dirty="0" err="1"/>
              <a:t>Zustand</a:t>
            </a:r>
            <a:r>
              <a:rPr lang="en-US" sz="2000" dirty="0"/>
              <a:t> </a:t>
            </a:r>
            <a:r>
              <a:rPr lang="en-US" sz="2000" dirty="0" err="1"/>
              <a:t>der</a:t>
            </a:r>
            <a:r>
              <a:rPr lang="en-US" sz="2000" dirty="0"/>
              <a:t> </a:t>
            </a:r>
            <a:r>
              <a:rPr lang="en-US" sz="2000" dirty="0" err="1"/>
              <a:t>Uhr</a:t>
            </a:r>
            <a:r>
              <a:rPr lang="en-US" sz="2000" dirty="0"/>
              <a:t>- </a:t>
            </a:r>
            <a:r>
              <a:rPr lang="en-US" sz="2000" dirty="0" err="1"/>
              <a:t>äußerlich</a:t>
            </a:r>
            <a:r>
              <a:rPr lang="en-US" sz="2000" dirty="0"/>
              <a:t> </a:t>
            </a:r>
            <a:r>
              <a:rPr lang="en-US" sz="2000" dirty="0" err="1"/>
              <a:t>intakt</a:t>
            </a:r>
            <a:r>
              <a:rPr lang="en-US" sz="2000" dirty="0"/>
              <a:t> und </a:t>
            </a:r>
            <a:r>
              <a:rPr lang="en-US" sz="2000" dirty="0" err="1"/>
              <a:t>innerlich</a:t>
            </a:r>
            <a:r>
              <a:rPr lang="en-US" sz="2000" dirty="0"/>
              <a:t> </a:t>
            </a:r>
            <a:r>
              <a:rPr lang="en-US" sz="2000" dirty="0" err="1"/>
              <a:t>zerstört</a:t>
            </a:r>
            <a:r>
              <a:rPr lang="en-US" sz="2000" dirty="0"/>
              <a:t>- </a:t>
            </a:r>
            <a:r>
              <a:rPr lang="en-US" sz="2000" dirty="0" err="1"/>
              <a:t>lässt</a:t>
            </a:r>
            <a:r>
              <a:rPr lang="en-US" sz="2000" dirty="0"/>
              <a:t> </a:t>
            </a:r>
            <a:r>
              <a:rPr lang="en-US" sz="2000" dirty="0" err="1"/>
              <a:t>sich</a:t>
            </a:r>
            <a:r>
              <a:rPr lang="en-US" sz="2000" dirty="0"/>
              <a:t> </a:t>
            </a:r>
            <a:r>
              <a:rPr lang="en-US" sz="2000" dirty="0" err="1"/>
              <a:t>auf</a:t>
            </a:r>
            <a:r>
              <a:rPr lang="en-US" sz="2000" dirty="0"/>
              <a:t> die </a:t>
            </a:r>
            <a:r>
              <a:rPr lang="en-US" sz="2000" dirty="0" err="1"/>
              <a:t>Hinterbliebenen</a:t>
            </a:r>
            <a:r>
              <a:rPr lang="en-US" sz="2000" dirty="0"/>
              <a:t> </a:t>
            </a:r>
            <a:r>
              <a:rPr lang="en-US" sz="2000" dirty="0" err="1"/>
              <a:t>Menschen</a:t>
            </a:r>
            <a:r>
              <a:rPr lang="en-US" sz="2000" dirty="0"/>
              <a:t> des 2. </a:t>
            </a:r>
            <a:r>
              <a:rPr lang="en-US" sz="2000" dirty="0" err="1"/>
              <a:t>Weltkrieges</a:t>
            </a:r>
            <a:r>
              <a:rPr lang="en-US" sz="2000" dirty="0"/>
              <a:t> </a:t>
            </a:r>
            <a:r>
              <a:rPr lang="en-US" sz="2000" dirty="0" err="1"/>
              <a:t>übertragen</a:t>
            </a:r>
            <a:r>
              <a:rPr lang="en-US" sz="2000" dirty="0"/>
              <a:t> </a:t>
            </a:r>
            <a:endParaRPr lang="de-DE" sz="2000" dirty="0"/>
          </a:p>
          <a:p>
            <a:r>
              <a:rPr lang="de-DE" sz="2000" dirty="0"/>
              <a:t>Die Uhrzeit halb drei stellt einen Bezug zur Kurzgeschichte „DasBrot“ da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8B7CD47B-3A45-5C4D-B372-8A962DA56036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569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428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92B506-D37D-CC42-A4D7-FF30F088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Die </a:t>
            </a:r>
            <a:r>
              <a:rPr lang="en-US" dirty="0" err="1"/>
              <a:t>Küchenuh</a:t>
            </a:r>
            <a:r>
              <a:rPr lang="de-DE" dirty="0"/>
              <a:t>r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C8ACE-76DD-EB49-9191-79F9D4A422D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de-DE" sz="2000" dirty="0"/>
          </a:p>
          <a:p>
            <a:r>
              <a:rPr lang="de-DE" sz="2000" dirty="0" err="1"/>
              <a:t>Geptägt</a:t>
            </a:r>
            <a:r>
              <a:rPr lang="de-DE" sz="2000" dirty="0"/>
              <a:t> durch das wahrnehmbare Traumata der Hauptfigur</a:t>
            </a:r>
          </a:p>
          <a:p>
            <a:r>
              <a:rPr lang="de-DE" sz="2000" dirty="0"/>
              <a:t>Darstellung der </a:t>
            </a:r>
            <a:r>
              <a:rPr lang="de-DE" sz="2000" dirty="0" err="1"/>
              <a:t>Unpersönlichkeit</a:t>
            </a:r>
            <a:r>
              <a:rPr lang="de-DE" sz="2000" dirty="0"/>
              <a:t>, emotionalen Kälte und Distanz</a:t>
            </a:r>
          </a:p>
          <a:p>
            <a:r>
              <a:rPr lang="de-DE" sz="2000" dirty="0"/>
              <a:t>Mangelndes Verständnis  und Ablehnung der Mitmenschen</a:t>
            </a:r>
            <a:endParaRPr lang="en-US" sz="2000" dirty="0"/>
          </a:p>
          <a:p>
            <a:r>
              <a:rPr lang="de-DE" sz="2000" dirty="0"/>
              <a:t>Erinnerungen als Ersatz der </a:t>
            </a:r>
            <a:r>
              <a:rPr lang="de-DE" sz="2000" dirty="0" err="1"/>
              <a:t>Menschlichennähe</a:t>
            </a:r>
            <a:r>
              <a:rPr lang="de-DE" sz="2000" dirty="0"/>
              <a:t>, resultierend das festklammern an der Vergangenheit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id="{8B7CD47B-3A45-5C4D-B372-8A962DA56036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569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149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3">
            <a:extLst>
              <a:ext uri="{FF2B5EF4-FFF2-40B4-BE49-F238E27FC236}">
                <a16:creationId xmlns:a16="http://schemas.microsoft.com/office/drawing/2014/main" id="{020E5AD2-020B-6B45-B509-22B394B9D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60" y="1434710"/>
            <a:ext cx="6939280" cy="39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47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C8E80-9694-3C41-9DEE-A02585B9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Trümmerliteratur(1945-1950)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861467-1091-E646-8350-A0FFCC8F4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Beginn mit dem Ende des „.Weltkriegers, Ende mit dem wirtschaftlichen Aufschwung der 1950er Jahre</a:t>
            </a:r>
          </a:p>
          <a:p>
            <a:r>
              <a:rPr lang="de-DE" dirty="0"/>
              <a:t>„Heimkehrliteratur“ und „Literatur der Stunde Null)</a:t>
            </a:r>
          </a:p>
          <a:p>
            <a:r>
              <a:rPr lang="de-DE" dirty="0"/>
              <a:t>Hauptsächlich vertreten in Deutschland </a:t>
            </a:r>
          </a:p>
          <a:p>
            <a:r>
              <a:rPr lang="de-DE" dirty="0"/>
              <a:t>Merkmale: Einfache u. unpoetische Sprache, Zerstörung als zentrale Thematik</a:t>
            </a:r>
          </a:p>
          <a:p>
            <a:r>
              <a:rPr lang="de-DE" dirty="0"/>
              <a:t>Hauptthemen: Trümmer, Heimkehr, Krieg, Verarbeitung und Verdrängung des Kriegsgeschehens, Auseinandersetzung mit der Schuldfrage </a:t>
            </a:r>
          </a:p>
        </p:txBody>
      </p:sp>
    </p:spTree>
    <p:extLst>
      <p:ext uri="{BB962C8B-B14F-4D97-AF65-F5344CB8AC3E}">
        <p14:creationId xmlns:p14="http://schemas.microsoft.com/office/powerpoint/2010/main" val="3745303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13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</vt:lpstr>
      <vt:lpstr>Auf den Spuren von Wolfgang Borchert   </vt:lpstr>
      <vt:lpstr>Gliederung</vt:lpstr>
      <vt:lpstr>Wolfgang Borchert </vt:lpstr>
      <vt:lpstr>PowerPoint-Präsentation</vt:lpstr>
      <vt:lpstr>„Die Küchenuhr“ (1947)</vt:lpstr>
      <vt:lpstr>Die Küchenuhr</vt:lpstr>
      <vt:lpstr>Die Küchenuhr</vt:lpstr>
      <vt:lpstr>PowerPoint-Präsentation</vt:lpstr>
      <vt:lpstr>Trümmerliteratur(1945-1950)</vt:lpstr>
      <vt:lpstr>Wir sind die Generation ohne Bindung und Tiefe. Unsere Tiefe ist der Abgrund." (Wolfgang Borchert, Schriftsteller)</vt:lpstr>
      <vt:lpstr>Bezug zur heutigen Zeit </vt:lpstr>
      <vt:lpstr>Beispielhafte Zitate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Wolfgang Borchert  </dc:title>
  <dc:creator>Soraya Fricke</dc:creator>
  <cp:lastModifiedBy>Soraya Fricke</cp:lastModifiedBy>
  <cp:revision>5</cp:revision>
  <dcterms:created xsi:type="dcterms:W3CDTF">2021-04-29T18:29:52Z</dcterms:created>
  <dcterms:modified xsi:type="dcterms:W3CDTF">2021-04-29T19:43:47Z</dcterms:modified>
</cp:coreProperties>
</file>